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4"/>
    <p:sldMasterId id="2147483687" r:id="rId5"/>
    <p:sldMasterId id="2147483727" r:id="rId6"/>
  </p:sldMasterIdLst>
  <p:notesMasterIdLst>
    <p:notesMasterId r:id="rId17"/>
  </p:notesMasterIdLst>
  <p:handoutMasterIdLst>
    <p:handoutMasterId r:id="rId18"/>
  </p:handoutMasterIdLst>
  <p:sldIdLst>
    <p:sldId id="268" r:id="rId7"/>
    <p:sldId id="269" r:id="rId8"/>
    <p:sldId id="270" r:id="rId9"/>
    <p:sldId id="281" r:id="rId10"/>
    <p:sldId id="279" r:id="rId11"/>
    <p:sldId id="275" r:id="rId12"/>
    <p:sldId id="274" r:id="rId13"/>
    <p:sldId id="271" r:id="rId14"/>
    <p:sldId id="272" r:id="rId15"/>
    <p:sldId id="273" r:id="rId16"/>
  </p:sldIdLst>
  <p:sldSz cx="13011150" cy="9756775"/>
  <p:notesSz cx="7010400" cy="9296400"/>
  <p:custDataLst>
    <p:tags r:id="rId19"/>
  </p:custDataLst>
  <p:defaultTextStyle>
    <a:defPPr>
      <a:defRPr lang="en-US"/>
    </a:defPPr>
    <a:lvl1pPr algn="l" defTabSz="1300091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649252" indent="-192077" algn="l" defTabSz="1300091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1300091" indent="-385741" algn="l" defTabSz="1300091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950929" indent="-579405" algn="l" defTabSz="1300091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2600178" indent="-771482" algn="l" defTabSz="1300091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5872" algn="l" defTabSz="914348" rtl="0" eaLnBrk="1" latinLnBrk="0" hangingPunct="1"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046" algn="l" defTabSz="914348" rtl="0" eaLnBrk="1" latinLnBrk="0" hangingPunct="1"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220" algn="l" defTabSz="914348" rtl="0" eaLnBrk="1" latinLnBrk="0" hangingPunct="1"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394" algn="l" defTabSz="914348" rtl="0" eaLnBrk="1" latinLnBrk="0" hangingPunct="1">
      <a:defRPr sz="26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060"/>
    <a:srgbClr val="001F3E"/>
    <a:srgbClr val="001932"/>
    <a:srgbClr val="006666"/>
    <a:srgbClr val="008080"/>
    <a:srgbClr val="DD0000"/>
    <a:srgbClr val="EE0066"/>
    <a:srgbClr val="118888"/>
    <a:srgbClr val="77BB11"/>
    <a:srgbClr val="004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2" autoAdjust="0"/>
    <p:restoredTop sz="62473" autoAdjust="0"/>
  </p:normalViewPr>
  <p:slideViewPr>
    <p:cSldViewPr>
      <p:cViewPr varScale="1">
        <p:scale>
          <a:sx n="53" d="100"/>
          <a:sy n="53" d="100"/>
        </p:scale>
        <p:origin x="-2706" y="-78"/>
      </p:cViewPr>
      <p:guideLst>
        <p:guide orient="horz" pos="3073"/>
        <p:guide pos="40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-4600" y="-120"/>
      </p:cViewPr>
      <p:guideLst>
        <p:guide orient="horz" pos="2928"/>
        <p:guide pos="220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10" cy="464765"/>
          </a:xfrm>
          <a:prstGeom prst="rect">
            <a:avLst/>
          </a:prstGeom>
        </p:spPr>
        <p:txBody>
          <a:bodyPr vert="horz" lIns="65233" tIns="32617" rIns="65233" bIns="32617" rtlCol="0"/>
          <a:lstStyle>
            <a:lvl1pPr algn="l" defTabSz="928021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88" y="1"/>
            <a:ext cx="3038612" cy="464765"/>
          </a:xfrm>
          <a:prstGeom prst="rect">
            <a:avLst/>
          </a:prstGeom>
        </p:spPr>
        <p:txBody>
          <a:bodyPr vert="horz" lIns="65233" tIns="32617" rIns="65233" bIns="32617" rtlCol="0"/>
          <a:lstStyle>
            <a:lvl1pPr algn="r" defTabSz="928021" fontAlgn="auto">
              <a:spcBef>
                <a:spcPts val="0"/>
              </a:spcBef>
              <a:spcAft>
                <a:spcPts val="0"/>
              </a:spcAft>
              <a:defRPr sz="9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C292A9-28F1-4369-B452-1C9C6FA9C50D}" type="datetimeFigureOut">
              <a:rPr lang="en-US"/>
              <a:pPr>
                <a:defRPr/>
              </a:pPr>
              <a:t>10/10/2012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3037510" cy="465869"/>
          </a:xfrm>
          <a:prstGeom prst="rect">
            <a:avLst/>
          </a:prstGeom>
        </p:spPr>
        <p:txBody>
          <a:bodyPr vert="horz" lIns="65233" tIns="32617" rIns="65233" bIns="32617" rtlCol="0" anchor="b"/>
          <a:lstStyle>
            <a:lvl1pPr algn="l" defTabSz="928021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88" y="8829429"/>
            <a:ext cx="3038612" cy="465869"/>
          </a:xfrm>
          <a:prstGeom prst="rect">
            <a:avLst/>
          </a:prstGeom>
        </p:spPr>
        <p:txBody>
          <a:bodyPr vert="horz" lIns="65233" tIns="32617" rIns="65233" bIns="32617" rtlCol="0" anchor="b"/>
          <a:lstStyle>
            <a:lvl1pPr algn="r" defTabSz="928021" fontAlgn="auto">
              <a:spcBef>
                <a:spcPts val="0"/>
              </a:spcBef>
              <a:spcAft>
                <a:spcPts val="0"/>
              </a:spcAft>
              <a:defRPr sz="9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28535C-87EB-4B6F-B77A-6E74A575A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50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10" cy="464765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l" defTabSz="9280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88" y="1"/>
            <a:ext cx="3038612" cy="464765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r" defTabSz="92802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8600C0-E6F7-432F-A446-8DFADB620EEF}" type="datetimeFigureOut">
              <a:rPr lang="en-US"/>
              <a:pPr>
                <a:defRPr/>
              </a:pPr>
              <a:t>10/10/2012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62125" y="774700"/>
            <a:ext cx="3486150" cy="2614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62" tIns="47831" rIns="95662" bIns="478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1" y="3718119"/>
            <a:ext cx="5608981" cy="4880582"/>
          </a:xfrm>
          <a:prstGeom prst="rect">
            <a:avLst/>
          </a:prstGeom>
        </p:spPr>
        <p:txBody>
          <a:bodyPr vert="horz" lIns="95662" tIns="47831" rIns="95662" bIns="47831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510" cy="465869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l" defTabSz="92802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88" y="8829429"/>
            <a:ext cx="3038612" cy="465869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r" defTabSz="92802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C167E1-C60E-45A7-B40D-9629AC64C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7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30009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273035" algn="l" defTabSz="130009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47657" algn="l" defTabSz="130009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822279" algn="l" defTabSz="130009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096902" algn="l" defTabSz="130009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251926" algn="l" defTabSz="13007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2311" algn="l" defTabSz="13007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2697" algn="l" defTabSz="13007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3081" algn="l" defTabSz="130076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613469"/>
            <a:ext cx="11762080" cy="141732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08267"/>
            <a:ext cx="12649200" cy="9601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220787"/>
            <a:ext cx="11762080" cy="762535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"/>
            <a:ext cx="13011150" cy="899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03505" y="2148840"/>
            <a:ext cx="5788152" cy="6702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6581775" y="2148840"/>
            <a:ext cx="5791200" cy="670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3611882"/>
            <a:ext cx="11762080" cy="1417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"/>
            <a:ext cx="13011150" cy="899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0"/>
          </p:nvPr>
        </p:nvSpPr>
        <p:spPr>
          <a:xfrm>
            <a:off x="603505" y="2148840"/>
            <a:ext cx="5788152" cy="6702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1"/>
          </p:nvPr>
        </p:nvSpPr>
        <p:spPr>
          <a:xfrm>
            <a:off x="6581775" y="2148840"/>
            <a:ext cx="5791200" cy="670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64254"/>
            <a:ext cx="11762080" cy="1417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  <a:endParaRPr lang="en-US" dirty="0" smtClean="0">
              <a:sym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46491"/>
            <a:ext cx="11762080" cy="6699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  <a:endParaRPr lang="en-US" dirty="0" smtClean="0">
              <a:sym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" y="8994775"/>
            <a:ext cx="13017500" cy="765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 Box 76"/>
          <p:cNvSpPr txBox="1">
            <a:spLocks noChangeArrowheads="1"/>
          </p:cNvSpPr>
          <p:nvPr/>
        </p:nvSpPr>
        <p:spPr bwMode="white">
          <a:xfrm>
            <a:off x="590550" y="9269414"/>
            <a:ext cx="2898774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1300091" eaLnBrk="0" hangingPunct="0">
              <a:defRPr/>
            </a:pPr>
            <a:r>
              <a:rPr lang="en-US" sz="900" baseline="0" dirty="0" smtClean="0">
                <a:solidFill>
                  <a:srgbClr val="969696"/>
                </a:solidFill>
              </a:rPr>
              <a:t>© 2011 Autodesk </a:t>
            </a:r>
            <a:endParaRPr lang="en-US" sz="900" baseline="0" dirty="0">
              <a:solidFill>
                <a:srgbClr val="969696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92" r:id="rId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5pPr>
      <a:lvl6pPr marL="457358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6pPr>
      <a:lvl7pPr marL="914715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7pPr>
      <a:lvl8pPr marL="137207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8pPr>
      <a:lvl9pPr marL="1829429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9pPr>
    </p:titleStyle>
    <p:bodyStyle>
      <a:lvl1pPr marL="284147" indent="-284147" algn="l" rtl="0" eaLnBrk="1" fontAlgn="base" hangingPunct="1">
        <a:spcBef>
          <a:spcPts val="499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32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568293" indent="-284147" algn="l" rtl="0" eaLnBrk="1" fontAlgn="base" hangingPunct="1">
        <a:spcBef>
          <a:spcPts val="499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909588" indent="-255573" algn="l" rtl="0" eaLnBrk="1" fontAlgn="base" hangingPunct="1">
        <a:spcBef>
          <a:spcPts val="4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4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1422321" indent="-22858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1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1877908" indent="-206363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2336016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93373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250731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708087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58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715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71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29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785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143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501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857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64254"/>
            <a:ext cx="11762080" cy="1417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  <a:endParaRPr lang="en-US" dirty="0" smtClean="0">
              <a:sym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46491"/>
            <a:ext cx="11762080" cy="6699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  <a:endParaRPr lang="en-US" dirty="0" smtClean="0">
              <a:sym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8994775"/>
            <a:ext cx="13017500" cy="765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 Box 76"/>
          <p:cNvSpPr txBox="1">
            <a:spLocks noChangeArrowheads="1"/>
          </p:cNvSpPr>
          <p:nvPr/>
        </p:nvSpPr>
        <p:spPr bwMode="white">
          <a:xfrm>
            <a:off x="590550" y="9269414"/>
            <a:ext cx="2898774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1300091" eaLnBrk="0" hangingPunct="0">
              <a:defRPr/>
            </a:pPr>
            <a:r>
              <a:rPr lang="en-US" sz="900" baseline="0" dirty="0" smtClean="0">
                <a:solidFill>
                  <a:srgbClr val="969696"/>
                </a:solidFill>
              </a:rPr>
              <a:t>© 2011 Autodesk </a:t>
            </a:r>
            <a:endParaRPr lang="en-US" sz="900" baseline="0" dirty="0">
              <a:solidFill>
                <a:srgbClr val="9696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chemeClr val="tx1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5pPr>
      <a:lvl6pPr marL="457358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6pPr>
      <a:lvl7pPr marL="914715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7pPr>
      <a:lvl8pPr marL="137207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8pPr>
      <a:lvl9pPr marL="1829429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9pPr>
    </p:titleStyle>
    <p:bodyStyle>
      <a:lvl1pPr marL="284147" indent="-284147" algn="l" rtl="0" eaLnBrk="1" fontAlgn="base" hangingPunct="1">
        <a:spcBef>
          <a:spcPts val="499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568293" indent="-284147" algn="l" rtl="0" eaLnBrk="1" fontAlgn="base" hangingPunct="1">
        <a:spcBef>
          <a:spcPts val="499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909588" indent="-255573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422321" indent="-228587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1877908" indent="-206363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336016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93373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250731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708087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58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715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71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29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785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143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501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857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364254"/>
            <a:ext cx="11762080" cy="1417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  <a:endParaRPr lang="en-US" dirty="0" smtClean="0">
              <a:sym typeface="Arial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2146491"/>
            <a:ext cx="11762080" cy="6699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  <a:endParaRPr lang="en-US" dirty="0" smtClean="0">
              <a:sym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8994775"/>
            <a:ext cx="13017500" cy="765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 Box 76"/>
          <p:cNvSpPr txBox="1">
            <a:spLocks noChangeArrowheads="1"/>
          </p:cNvSpPr>
          <p:nvPr/>
        </p:nvSpPr>
        <p:spPr bwMode="white">
          <a:xfrm>
            <a:off x="590550" y="9269414"/>
            <a:ext cx="2898774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eaLnBrk="0" hangingPunct="0">
              <a:defRPr/>
            </a:pPr>
            <a:r>
              <a:rPr lang="en-US" sz="900" dirty="0">
                <a:solidFill>
                  <a:srgbClr val="969696"/>
                </a:solidFill>
              </a:rPr>
              <a:t>© </a:t>
            </a:r>
            <a:r>
              <a:rPr lang="en-US" sz="900" dirty="0" smtClean="0">
                <a:solidFill>
                  <a:srgbClr val="969696"/>
                </a:solidFill>
              </a:rPr>
              <a:t>2011 </a:t>
            </a:r>
            <a:r>
              <a:rPr lang="en-US" sz="900" dirty="0">
                <a:solidFill>
                  <a:srgbClr val="969696"/>
                </a:solidFill>
              </a:rPr>
              <a:t>Autodesk 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FFFFFF"/>
          </a:solidFill>
          <a:latin typeface="+mj-lt"/>
          <a:ea typeface="+mj-ea"/>
          <a:cs typeface="+mj-cs"/>
          <a:sym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pitchFamily="34" charset="0"/>
        </a:defRPr>
      </a:lvl5pPr>
      <a:lvl6pPr marL="457358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6pPr>
      <a:lvl7pPr marL="914715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7pPr>
      <a:lvl8pPr marL="137207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8pPr>
      <a:lvl9pPr marL="1829429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  <a:ea typeface="ヒラギノ角ゴ Pro W6" charset="0"/>
          <a:cs typeface="ヒラギノ角ゴ Pro W6" charset="0"/>
          <a:sym typeface="Arial" charset="0"/>
        </a:defRPr>
      </a:lvl9pPr>
    </p:titleStyle>
    <p:bodyStyle>
      <a:lvl1pPr marL="284147" indent="-284147" algn="l" rtl="0" eaLnBrk="1" fontAlgn="base" hangingPunct="1">
        <a:spcBef>
          <a:spcPts val="499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32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1pPr>
      <a:lvl2pPr marL="568293" indent="-284147" algn="l" rtl="0" eaLnBrk="1" fontAlgn="base" hangingPunct="1">
        <a:spcBef>
          <a:spcPts val="499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8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2pPr>
      <a:lvl3pPr marL="909588" indent="-255573" algn="l" rtl="0" eaLnBrk="1" fontAlgn="base" hangingPunct="1">
        <a:spcBef>
          <a:spcPts val="4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4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3pPr>
      <a:lvl4pPr marL="1422321" indent="-22858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1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4pPr>
      <a:lvl5pPr marL="1877908" indent="-206363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Wingdings" pitchFamily="2" charset="2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pitchFamily="34" charset="0"/>
        </a:defRPr>
      </a:lvl5pPr>
      <a:lvl6pPr marL="2336016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2793373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250731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3708087" indent="-206447" algn="l" rtl="0" eaLnBrk="1" fontAlgn="base" hangingPunct="1">
        <a:spcBef>
          <a:spcPts val="300"/>
        </a:spcBef>
        <a:spcAft>
          <a:spcPct val="0"/>
        </a:spcAft>
        <a:buClr>
          <a:srgbClr val="FFFFFF"/>
        </a:buClr>
        <a:buSzPct val="80000"/>
        <a:buFont typeface="Lucida Grande" charset="0"/>
        <a:buChar char="§"/>
        <a:defRPr sz="20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58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715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71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29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785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143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501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857" algn="l" defTabSz="9147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Vasari Talk – How accurate is Vasari?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b="0" dirty="0" smtClean="0"/>
              <a:t>Wednesday 11</a:t>
            </a:r>
            <a:r>
              <a:rPr lang="en-US" sz="3200" b="0" baseline="30000" dirty="0" smtClean="0"/>
              <a:t>th</a:t>
            </a:r>
            <a:r>
              <a:rPr lang="en-US" sz="3200" b="0" dirty="0" smtClean="0"/>
              <a:t> October 2012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756133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57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discussion topics…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>
                <a:solidFill>
                  <a:srgbClr val="FFC000"/>
                </a:solidFill>
              </a:rPr>
              <a:t>Energy analysis (20-25 min):</a:t>
            </a:r>
          </a:p>
          <a:p>
            <a:pPr lvl="1"/>
            <a:r>
              <a:rPr lang="en-US" sz="2400" dirty="0" smtClean="0"/>
              <a:t>The purpose of Vasari / Conceptual Energy Analysis</a:t>
            </a:r>
          </a:p>
          <a:p>
            <a:pPr lvl="1"/>
            <a:r>
              <a:rPr lang="en-US" sz="2400" dirty="0"/>
              <a:t>Main drivers of energy </a:t>
            </a:r>
            <a:r>
              <a:rPr lang="en-US" sz="2400" dirty="0" smtClean="0"/>
              <a:t>use/cost </a:t>
            </a:r>
            <a:r>
              <a:rPr lang="en-US" sz="2400" dirty="0"/>
              <a:t>(and analysis) of </a:t>
            </a:r>
            <a:r>
              <a:rPr lang="en-US" sz="2400" dirty="0" smtClean="0"/>
              <a:t>buildings</a:t>
            </a:r>
          </a:p>
          <a:p>
            <a:pPr lvl="1"/>
            <a:r>
              <a:rPr lang="en-US" sz="2400" dirty="0" smtClean="0"/>
              <a:t>Computational accuracy Vs. Information accuracy</a:t>
            </a:r>
          </a:p>
          <a:p>
            <a:pPr lvl="1"/>
            <a:r>
              <a:rPr lang="en-US" sz="2400" dirty="0" smtClean="0"/>
              <a:t>DOE2 simulation engine strengths and weaknesses</a:t>
            </a:r>
          </a:p>
          <a:p>
            <a:pPr lvl="1"/>
            <a:r>
              <a:rPr lang="en-US" sz="2400" dirty="0" smtClean="0"/>
              <a:t>Key things to watch out for</a:t>
            </a:r>
          </a:p>
          <a:p>
            <a:pPr lvl="1"/>
            <a:endParaRPr lang="en-US" sz="2400" dirty="0" smtClean="0"/>
          </a:p>
          <a:p>
            <a:r>
              <a:rPr lang="en-US" sz="2800" b="1" i="1" dirty="0" smtClean="0">
                <a:solidFill>
                  <a:srgbClr val="FFC000"/>
                </a:solidFill>
              </a:rPr>
              <a:t>Solar analysis (5-10 min):</a:t>
            </a:r>
          </a:p>
          <a:p>
            <a:pPr lvl="1"/>
            <a:r>
              <a:rPr lang="en-US" sz="2400" dirty="0" smtClean="0"/>
              <a:t>Outline of the computational method</a:t>
            </a:r>
          </a:p>
          <a:p>
            <a:pPr lvl="1"/>
            <a:endParaRPr lang="en-US" sz="2400" dirty="0" smtClean="0"/>
          </a:p>
          <a:p>
            <a:r>
              <a:rPr lang="en-US" sz="2800" b="1" i="1" dirty="0" smtClean="0">
                <a:solidFill>
                  <a:srgbClr val="FFC000"/>
                </a:solidFill>
              </a:rPr>
              <a:t>Wind analysis (5-10 min):</a:t>
            </a:r>
          </a:p>
          <a:p>
            <a:pPr lvl="1"/>
            <a:r>
              <a:rPr lang="en-US" sz="2400" dirty="0" smtClean="0"/>
              <a:t>Computational Fluid Dynamics</a:t>
            </a:r>
          </a:p>
          <a:p>
            <a:pPr lvl="1"/>
            <a:r>
              <a:rPr lang="en-US" sz="2400" dirty="0" smtClean="0"/>
              <a:t>2D &amp; 3D / Meshing</a:t>
            </a:r>
            <a:r>
              <a:rPr lang="en-US" sz="2400" dirty="0"/>
              <a:t> </a:t>
            </a:r>
            <a:r>
              <a:rPr lang="en-US" sz="2400" dirty="0" smtClean="0"/>
              <a:t>/ Turbulence</a:t>
            </a:r>
          </a:p>
          <a:p>
            <a:pPr lvl="1"/>
            <a:r>
              <a:rPr lang="en-US" sz="2400" dirty="0" smtClean="0"/>
              <a:t>Validation</a:t>
            </a:r>
          </a:p>
          <a:p>
            <a:pPr lvl="1"/>
            <a:endParaRPr lang="en-US" sz="2400" dirty="0" smtClean="0"/>
          </a:p>
          <a:p>
            <a:r>
              <a:rPr lang="en-US" sz="2800" b="1" i="1" dirty="0" smtClean="0">
                <a:solidFill>
                  <a:srgbClr val="FFC000"/>
                </a:solidFill>
              </a:rPr>
              <a:t>Q&amp;A (15-30 min)</a:t>
            </a:r>
          </a:p>
        </p:txBody>
      </p:sp>
    </p:spTree>
    <p:extLst>
      <p:ext uri="{BB962C8B-B14F-4D97-AF65-F5344CB8AC3E}">
        <p14:creationId xmlns:p14="http://schemas.microsoft.com/office/powerpoint/2010/main" val="3406848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analysis…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The purpose of Vasari / Conceptual Energy Analysis:</a:t>
            </a:r>
          </a:p>
          <a:p>
            <a:pPr lvl="1"/>
            <a:r>
              <a:rPr lang="en-US" dirty="0" smtClean="0"/>
              <a:t>BIM based (parametric) conceptual modeling</a:t>
            </a:r>
            <a:endParaRPr lang="en-US" dirty="0" smtClean="0"/>
          </a:p>
          <a:p>
            <a:pPr lvl="1"/>
            <a:r>
              <a:rPr lang="en-US" dirty="0" smtClean="0"/>
              <a:t>Application to </a:t>
            </a:r>
            <a:r>
              <a:rPr lang="en-US" dirty="0" smtClean="0"/>
              <a:t>early </a:t>
            </a:r>
            <a:r>
              <a:rPr lang="en-US" dirty="0" smtClean="0"/>
              <a:t>design </a:t>
            </a:r>
            <a:r>
              <a:rPr lang="en-US" dirty="0" smtClean="0"/>
              <a:t>stage </a:t>
            </a:r>
            <a:r>
              <a:rPr lang="en-US" dirty="0" smtClean="0"/>
              <a:t>e.g. master planning, concept</a:t>
            </a:r>
          </a:p>
          <a:p>
            <a:pPr lvl="1"/>
            <a:r>
              <a:rPr lang="en-US" dirty="0" smtClean="0"/>
              <a:t>Rapid model development and feedback on performance</a:t>
            </a:r>
          </a:p>
          <a:p>
            <a:pPr lvl="1"/>
            <a:r>
              <a:rPr lang="en-US" dirty="0"/>
              <a:t>Building form and envelope </a:t>
            </a:r>
            <a:r>
              <a:rPr lang="en-US" dirty="0" smtClean="0"/>
              <a:t>‘optimization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‘Directionally accurate</a:t>
            </a:r>
            <a:r>
              <a:rPr lang="en-US" dirty="0" smtClean="0"/>
              <a:t>’ analysis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15" y="4914391"/>
            <a:ext cx="5952858" cy="283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654" y="6508439"/>
            <a:ext cx="459389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131" y="3699383"/>
            <a:ext cx="3677044" cy="251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450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62920"/>
              </p:ext>
            </p:extLst>
          </p:nvPr>
        </p:nvGraphicFramePr>
        <p:xfrm>
          <a:off x="485775" y="2058987"/>
          <a:ext cx="12115800" cy="659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482"/>
                <a:gridCol w="1786203"/>
                <a:gridCol w="3680702"/>
                <a:gridCol w="4707413"/>
              </a:tblGrid>
              <a:tr h="5836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Driver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Design / Operational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Components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Vasari Information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/ Assumptions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972695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Climate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Operational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Air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temperature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Relative humidity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Direct &amp; Diffuse solar radiation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Wind speed &amp; direction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Typical Meteorological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Years (TMYs)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1.2 million+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worldwide (2004 &amp; 2006)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Exact location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and period specific (GBS)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5789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Form / Layout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Orientation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Massing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Percentage glazing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Exterior shading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Conceptual masses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with 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uto-zoning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2695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Materials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Layer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sity, Specific Heat Capacity and Conductivity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Element Absorptance, Roughness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Glazing U-value, SHGC, VLT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Conceptual constructions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(broad brush - typical, high or low performance options)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2695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Systems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Design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Lighting, Equipment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Primary heating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and cooling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Secondary distribution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Controls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ASHRAE building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/ space type data (fixed)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ASHRAE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baseline system types (‘generally’ / fixed)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355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Operational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Occupancy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Hours of operation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Set-points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ASHRAE building / space type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data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 (fixed)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355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Tariffs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Operational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/ kWh electricity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/ kWh fuel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State wide flat rate averages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analysis...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226735"/>
            <a:ext cx="11762080" cy="66996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Main drivers of energy use / cost (and analysis) of buildings: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437123" y="2034071"/>
            <a:ext cx="1800200" cy="6629400"/>
          </a:xfrm>
          <a:prstGeom prst="rect">
            <a:avLst/>
          </a:prstGeom>
          <a:pattFill prst="pct25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37323" y="5922503"/>
            <a:ext cx="8422196" cy="1024128"/>
          </a:xfrm>
          <a:prstGeom prst="rect">
            <a:avLst/>
          </a:prstGeom>
          <a:pattFill prst="pct25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37323" y="2034070"/>
            <a:ext cx="8412480" cy="1737360"/>
          </a:xfrm>
          <a:prstGeom prst="rect">
            <a:avLst/>
          </a:prstGeom>
          <a:pattFill prst="pct25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37323" y="3771430"/>
            <a:ext cx="8412480" cy="2151073"/>
          </a:xfrm>
          <a:prstGeom prst="rect">
            <a:avLst/>
          </a:prstGeom>
          <a:pattFill prst="pct25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7123" y="3798267"/>
            <a:ext cx="10117124" cy="2075688"/>
          </a:xfrm>
          <a:prstGeom prst="rect">
            <a:avLst/>
          </a:prstGeom>
          <a:solidFill>
            <a:srgbClr val="FFC000">
              <a:alpha val="67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rPr>
              <a:t>Goal of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rPr>
              <a:t>Vasari / CEA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437123" y="2718147"/>
            <a:ext cx="10117124" cy="1028677"/>
          </a:xfrm>
          <a:prstGeom prst="rect">
            <a:avLst/>
          </a:prstGeom>
          <a:solidFill>
            <a:srgbClr val="92D050">
              <a:alpha val="67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rPr>
              <a:t>Reliable / Consistent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237323" y="6944319"/>
            <a:ext cx="8422196" cy="850392"/>
          </a:xfrm>
          <a:prstGeom prst="rect">
            <a:avLst/>
          </a:prstGeom>
          <a:pattFill prst="pct25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37323" y="7794711"/>
            <a:ext cx="8412480" cy="868760"/>
          </a:xfrm>
          <a:prstGeom prst="rect">
            <a:avLst/>
          </a:prstGeom>
          <a:pattFill prst="pct25">
            <a:fgClr>
              <a:schemeClr val="bg1">
                <a:lumMod val="50000"/>
                <a:lumOff val="50000"/>
              </a:schemeClr>
            </a:fgClr>
            <a:bgClr>
              <a:schemeClr val="bg1"/>
            </a:bgClr>
          </a:patt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7123" y="5922503"/>
            <a:ext cx="10117124" cy="1872208"/>
          </a:xfrm>
          <a:prstGeom prst="rect">
            <a:avLst/>
          </a:prstGeom>
          <a:solidFill>
            <a:srgbClr val="FF0000">
              <a:alpha val="67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rPr>
              <a:t>Set by building / space type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437123" y="7830715"/>
            <a:ext cx="10117124" cy="832755"/>
          </a:xfrm>
          <a:prstGeom prst="rect">
            <a:avLst/>
          </a:prstGeom>
          <a:solidFill>
            <a:srgbClr val="92D050">
              <a:alpha val="67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latin typeface="Gill Sans" charset="0"/>
                <a:ea typeface="ヒラギノ角ゴ Pro W3" charset="0"/>
                <a:cs typeface="ヒラギノ角ゴ Pro W3" charset="0"/>
                <a:sym typeface="Gill Sans" charset="0"/>
              </a:rPr>
              <a:t>Reasonable assumptions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171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2" grpId="0" animBg="1"/>
      <p:bldP spid="13" grpId="0" animBg="1"/>
      <p:bldP spid="16" grpId="0" animBg="1"/>
      <p:bldP spid="17" grpId="0" animBg="1"/>
      <p:bldP spid="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53718"/>
              </p:ext>
            </p:extLst>
          </p:nvPr>
        </p:nvGraphicFramePr>
        <p:xfrm>
          <a:off x="7343775" y="3049587"/>
          <a:ext cx="4343399" cy="573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/>
                <a:gridCol w="3200400"/>
              </a:tblGrid>
              <a:tr h="36154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Driver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Components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92303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Climate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Air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temperature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Relative humidity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Direct &amp; Diffuse solar radiation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Wind speed &amp; direction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545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Form / Layout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Orientation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Massing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Percentage glazing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Exterior shading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303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Materials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Layer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sity, Specific Heat Capacity and Conductivity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Element Absorptance, Roughness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Glazing U-value, SHGC, VLT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2303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Systems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Lighting, Equipment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Primary heating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and cooling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Secondary distribution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Controls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934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Use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Occupancy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Hours of operation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Set-points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934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Tariffs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/ kWh electricity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/ kWh fuel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Analysis…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1220787"/>
            <a:ext cx="11762080" cy="66996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Computational accuracy Vs. Information accuracy: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672" y="4340251"/>
            <a:ext cx="5486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 and internal </a:t>
            </a:r>
            <a:r>
              <a:rPr lang="en-US" dirty="0"/>
              <a:t>h</a:t>
            </a:r>
            <a:r>
              <a:rPr lang="en-US" dirty="0" smtClean="0"/>
              <a:t>eat losses and gains via conduction, convection &amp; radiation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HVAC system efficiency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48485" y="2003622"/>
            <a:ext cx="337143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Main Computational</a:t>
            </a:r>
          </a:p>
          <a:p>
            <a:pPr algn="ctr"/>
            <a:r>
              <a:rPr lang="en-US" b="1" dirty="0" smtClean="0"/>
              <a:t>Components: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61632" y="4940415"/>
            <a:ext cx="3704478" cy="8925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Well understood and proven…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7677" y="1982787"/>
            <a:ext cx="28712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Main Information</a:t>
            </a:r>
          </a:p>
          <a:p>
            <a:pPr algn="ctr"/>
            <a:r>
              <a:rPr lang="en-US" b="1" dirty="0" smtClean="0"/>
              <a:t>Components: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 rot="18900000">
            <a:off x="6745392" y="5387745"/>
            <a:ext cx="5680105" cy="8925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Information, understanding and time are by far the weakest links…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66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analysis…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DOE2 simulation engine strengths and </a:t>
            </a:r>
            <a:r>
              <a:rPr lang="en-US" dirty="0" smtClean="0"/>
              <a:t>weaknesses:</a:t>
            </a:r>
            <a:endParaRPr lang="en-US" dirty="0"/>
          </a:p>
          <a:p>
            <a:pPr lvl="1">
              <a:buFont typeface="Arial" pitchFamily="34" charset="0"/>
              <a:buChar char="+"/>
            </a:pPr>
            <a:endParaRPr lang="en-US" dirty="0" smtClean="0"/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Whole building dynamic thermal energy simulation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Well understood and proven</a:t>
            </a:r>
          </a:p>
          <a:p>
            <a:pPr lvl="1">
              <a:buFont typeface="Arial" pitchFamily="34" charset="0"/>
              <a:buChar char="+"/>
            </a:pPr>
            <a:r>
              <a:rPr lang="en-US" dirty="0" smtClean="0"/>
              <a:t>Very fast</a:t>
            </a:r>
          </a:p>
          <a:p>
            <a:pPr lvl="1">
              <a:buFont typeface="Arial" pitchFamily="34" charset="0"/>
              <a:buChar char="-"/>
            </a:pPr>
            <a:endParaRPr lang="en-US" dirty="0" smtClean="0"/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Hourly time steps</a:t>
            </a:r>
          </a:p>
          <a:p>
            <a:pPr lvl="1">
              <a:buFont typeface="Arial" pitchFamily="34" charset="0"/>
              <a:buChar char="-"/>
            </a:pPr>
            <a:r>
              <a:rPr lang="en-US" dirty="0"/>
              <a:t>Decoupled building and HVAC system </a:t>
            </a:r>
            <a:r>
              <a:rPr lang="en-US" dirty="0" smtClean="0"/>
              <a:t>simulation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Some simplification </a:t>
            </a:r>
            <a:r>
              <a:rPr lang="en-US" dirty="0"/>
              <a:t>of building thermal </a:t>
            </a:r>
            <a:r>
              <a:rPr lang="en-US" dirty="0" smtClean="0"/>
              <a:t>mass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Some simplification of solar radiation transfer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Limited inter-zonal </a:t>
            </a:r>
            <a:r>
              <a:rPr lang="en-US" dirty="0"/>
              <a:t>air exchange (‘bulk’ airflow </a:t>
            </a:r>
            <a:r>
              <a:rPr lang="en-US" dirty="0" smtClean="0"/>
              <a:t>simulation)</a:t>
            </a:r>
          </a:p>
          <a:p>
            <a:pPr lvl="1">
              <a:buFont typeface="Arial" pitchFamily="34" charset="0"/>
              <a:buChar char="-"/>
            </a:pPr>
            <a:r>
              <a:rPr lang="en-US" dirty="0" smtClean="0"/>
              <a:t>Advanced HVAC systems e.g. displacement ventilation, radiant heating/cooling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6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analysis…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things to watch out for:</a:t>
            </a:r>
          </a:p>
          <a:p>
            <a:pPr lvl="1"/>
            <a:r>
              <a:rPr lang="en-US" dirty="0" smtClean="0"/>
              <a:t>Large open spaces</a:t>
            </a:r>
          </a:p>
          <a:p>
            <a:pPr lvl="1"/>
            <a:r>
              <a:rPr lang="en-US" dirty="0" smtClean="0"/>
              <a:t>Highly glazed areas</a:t>
            </a:r>
          </a:p>
          <a:p>
            <a:pPr lvl="1"/>
            <a:r>
              <a:rPr lang="en-US" dirty="0"/>
              <a:t>Advanced materials e.g. transparent </a:t>
            </a:r>
            <a:r>
              <a:rPr lang="en-US" dirty="0" smtClean="0"/>
              <a:t>insulation</a:t>
            </a:r>
          </a:p>
          <a:p>
            <a:pPr lvl="1"/>
            <a:r>
              <a:rPr lang="en-US" dirty="0" smtClean="0"/>
              <a:t>Advanced systems e.g. displacement ventilation, radiant h/c</a:t>
            </a:r>
            <a:endParaRPr lang="en-US" dirty="0"/>
          </a:p>
          <a:p>
            <a:pPr lvl="1"/>
            <a:r>
              <a:rPr lang="en-US" dirty="0"/>
              <a:t>Passive solar features e.g. natural </a:t>
            </a:r>
            <a:r>
              <a:rPr lang="en-US" dirty="0" smtClean="0"/>
              <a:t>ventilation</a:t>
            </a:r>
          </a:p>
          <a:p>
            <a:pPr lvl="1"/>
            <a:r>
              <a:rPr lang="en-US" dirty="0" smtClean="0"/>
              <a:t>Building type detail </a:t>
            </a:r>
            <a:r>
              <a:rPr lang="en-US" dirty="0"/>
              <a:t>e.g. an office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a house</a:t>
            </a:r>
          </a:p>
          <a:p>
            <a:pPr lvl="1"/>
            <a:r>
              <a:rPr lang="en-US" dirty="0" smtClean="0"/>
              <a:t>Thermal bridging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4597363" y="1848135"/>
            <a:ext cx="228600" cy="7620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391" y="2004454"/>
            <a:ext cx="702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‘Thermally complex’ like atria, double skin facades</a:t>
            </a:r>
            <a:endParaRPr lang="en-US" sz="2400" dirty="0"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11" y="6499707"/>
            <a:ext cx="3752991" cy="20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58" y="5526459"/>
            <a:ext cx="3170964" cy="226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9" y="6318547"/>
            <a:ext cx="3336478" cy="226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993" y="4158307"/>
            <a:ext cx="1997170" cy="176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11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analysis…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 of the computational method</a:t>
            </a:r>
          </a:p>
          <a:p>
            <a:pPr lvl="1"/>
            <a:r>
              <a:rPr lang="en-US" dirty="0"/>
              <a:t>Conceptual masses / </a:t>
            </a:r>
            <a:r>
              <a:rPr lang="en-US" dirty="0" smtClean="0"/>
              <a:t>surfaces</a:t>
            </a:r>
          </a:p>
          <a:p>
            <a:pPr lvl="1"/>
            <a:r>
              <a:rPr lang="en-US" dirty="0" smtClean="0"/>
              <a:t>Latitude, Longitude and Site Elevation</a:t>
            </a:r>
          </a:p>
          <a:p>
            <a:pPr lvl="1"/>
            <a:r>
              <a:rPr lang="en-US" dirty="0" smtClean="0"/>
              <a:t>Solar Azimuth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ltitude</a:t>
            </a:r>
          </a:p>
          <a:p>
            <a:pPr lvl="1"/>
            <a:r>
              <a:rPr lang="en-US" dirty="0" smtClean="0"/>
              <a:t>Direct and Diffuse solar radiation:</a:t>
            </a:r>
          </a:p>
          <a:p>
            <a:pPr lvl="2"/>
            <a:r>
              <a:rPr lang="en-US" dirty="0" smtClean="0"/>
              <a:t>Hourly values from climate data (can be downloaded from GBS)</a:t>
            </a:r>
          </a:p>
          <a:p>
            <a:pPr lvl="2"/>
            <a:r>
              <a:rPr lang="en-US" dirty="0" smtClean="0"/>
              <a:t>Different climate data yields different results</a:t>
            </a:r>
          </a:p>
          <a:p>
            <a:pPr lvl="1"/>
            <a:r>
              <a:rPr lang="en-US" dirty="0" smtClean="0"/>
              <a:t>Validation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07" y="5685905"/>
            <a:ext cx="6648872" cy="308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450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 Fluid Dynamics</a:t>
            </a:r>
          </a:p>
          <a:p>
            <a:r>
              <a:rPr lang="en-US" dirty="0" smtClean="0"/>
              <a:t>Derived from Autodesk </a:t>
            </a:r>
            <a:r>
              <a:rPr lang="en-US" dirty="0" err="1" smtClean="0"/>
              <a:t>Moldflow</a:t>
            </a:r>
            <a:r>
              <a:rPr lang="en-US" dirty="0" smtClean="0"/>
              <a:t> </a:t>
            </a:r>
            <a:r>
              <a:rPr lang="en-US" dirty="0" smtClean="0"/>
              <a:t>(aka Falcon) and </a:t>
            </a:r>
            <a:r>
              <a:rPr lang="en-US" dirty="0" smtClean="0"/>
              <a:t>includes:</a:t>
            </a:r>
          </a:p>
          <a:p>
            <a:pPr lvl="1"/>
            <a:r>
              <a:rPr lang="en-US" dirty="0" smtClean="0"/>
              <a:t>Automatic </a:t>
            </a:r>
            <a:r>
              <a:rPr lang="en-US" dirty="0"/>
              <a:t>voxel based meshing</a:t>
            </a:r>
          </a:p>
          <a:p>
            <a:pPr lvl="1"/>
            <a:r>
              <a:rPr lang="en-US" dirty="0"/>
              <a:t>2D &amp; 3D </a:t>
            </a:r>
            <a:r>
              <a:rPr lang="en-US" dirty="0" err="1"/>
              <a:t>Navier</a:t>
            </a:r>
            <a:r>
              <a:rPr lang="en-US" dirty="0"/>
              <a:t> Stokes</a:t>
            </a:r>
          </a:p>
          <a:p>
            <a:pPr lvl="1"/>
            <a:r>
              <a:rPr lang="en-US" dirty="0"/>
              <a:t>Incompressible fluid / Finite volume</a:t>
            </a:r>
          </a:p>
          <a:p>
            <a:pPr lvl="1"/>
            <a:r>
              <a:rPr lang="en-US" dirty="0"/>
              <a:t>Large Eddy Simulation (LES) </a:t>
            </a:r>
            <a:r>
              <a:rPr lang="en-US" dirty="0" err="1"/>
              <a:t>Smagorinksy</a:t>
            </a:r>
            <a:r>
              <a:rPr lang="en-US" dirty="0"/>
              <a:t> Turbulence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Transient i.e. simulates change over time</a:t>
            </a:r>
          </a:p>
          <a:p>
            <a:r>
              <a:rPr lang="en-US" dirty="0"/>
              <a:t>C</a:t>
            </a:r>
            <a:r>
              <a:rPr lang="en-US" dirty="0" smtClean="0"/>
              <a:t>limate data driven to help understand local wind effects</a:t>
            </a:r>
          </a:p>
          <a:p>
            <a:r>
              <a:rPr lang="en-US" dirty="0" smtClean="0"/>
              <a:t>Validation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87" y="6282543"/>
            <a:ext cx="5148067" cy="2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 bwMode="auto">
          <a:xfrm>
            <a:off x="10970071" y="2394111"/>
            <a:ext cx="252028" cy="2268252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0"/>
              <a:cs typeface="ヒラギノ角ゴ Pro W3" charset="0"/>
              <a:sym typeface="Gill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2139" y="3081961"/>
            <a:ext cx="8523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Very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ast!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50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DSK_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SK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SK_White">
  <a:themeElements>
    <a:clrScheme name="ADSK_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D0000"/>
      </a:accent1>
      <a:accent2>
        <a:srgbClr val="EE5500"/>
      </a:accent2>
      <a:accent3>
        <a:srgbClr val="FFAA00"/>
      </a:accent3>
      <a:accent4>
        <a:srgbClr val="004282"/>
      </a:accent4>
      <a:accent5>
        <a:srgbClr val="993388"/>
      </a:accent5>
      <a:accent6>
        <a:srgbClr val="118888"/>
      </a:accent6>
      <a:hlink>
        <a:srgbClr val="00B0F0"/>
      </a:hlink>
      <a:folHlink>
        <a:srgbClr val="993388"/>
      </a:folHlink>
    </a:clrScheme>
    <a:fontScheme name="ADSK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6_ADSK_Black">
  <a:themeElements>
    <a:clrScheme name="ADSK_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AA00"/>
      </a:accent1>
      <a:accent2>
        <a:srgbClr val="EE5500"/>
      </a:accent2>
      <a:accent3>
        <a:srgbClr val="DD0000"/>
      </a:accent3>
      <a:accent4>
        <a:srgbClr val="004282"/>
      </a:accent4>
      <a:accent5>
        <a:srgbClr val="993388"/>
      </a:accent5>
      <a:accent6>
        <a:srgbClr val="118888"/>
      </a:accent6>
      <a:hlink>
        <a:srgbClr val="00B0F0"/>
      </a:hlink>
      <a:folHlink>
        <a:srgbClr val="993388"/>
      </a:folHlink>
    </a:clrScheme>
    <a:fontScheme name="ADSK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0"/>
            <a:cs typeface="ヒラギノ角ゴ Pro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ate_x0020_Published xmlns="173a1098-70f6-433d-bc61-cdeac2da641a">2010-08-09T07:00:00+00:00</Date_x0020_Published>
    <Media_x0020_Description xmlns="173a1098-70f6-433d-bc61-cdeac2da641a">The Architecture, Engineering, and Construction Title Slides are available in two formats. The 4x3 format is recommended for most projectors and monitors.
</Media_x0020_Description>
    <Image xmlns="173a1098-70f6-433d-bc61-cdeac2da641a">
      <Url>https://share.autodesk.com/Marketing/templates/Corporate%20Overview%20Images/08_09_10_Corporate_Overview_thumb.jpg</Url>
      <Description xsi:nil="true"/>
    </Image>
    <Number_x0020_Ordering xmlns="173a1098-70f6-433d-bc61-cdeac2da641a">3</Number_x0020_Ordering>
    <Doc_x0020_Title xmlns="173a1098-70f6-433d-bc61-cdeac2da641a">Autodesk Corporate Overview—4x3 PPT version</Doc_x0020_Title>
    <Author0 xmlns="173a1098-70f6-433d-bc61-cdeac2da641a">
      <UserInfo>
        <DisplayName>Jana Hildebrand</DisplayName>
        <AccountId>4232</AccountId>
        <AccountType/>
      </UserInfo>
    </Author0>
    <Doc_x0020_URL xmlns="173a1098-70f6-433d-bc61-cdeac2da641a">
      <Url xsi:nil="true"/>
      <Description xsi:nil="true"/>
    </Doc_x0020_URL>
    <Industry xmlns="173a1098-70f6-433d-bc61-cdeac2da641a">AEC</Industry>
    <File_x0020_Type0 xmlns="173a1098-70f6-433d-bc61-cdeac2da641a">
      <Url xsi:nil="true"/>
      <Description xsi:nil="true"/>
    </File_x0020_Type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C2C6EA393E243B0C1948D07E8D792" ma:contentTypeVersion="0" ma:contentTypeDescription="Create a new document." ma:contentTypeScope="" ma:versionID="899509aeaed6bcc483808113040566c9">
  <xsd:schema xmlns:xsd="http://www.w3.org/2001/XMLSchema" xmlns:xs="http://www.w3.org/2001/XMLSchema" xmlns:p="http://schemas.microsoft.com/office/2006/metadata/properties" xmlns:ns2="173a1098-70f6-433d-bc61-cdeac2da641a" targetNamespace="http://schemas.microsoft.com/office/2006/metadata/properties" ma:root="true" ma:fieldsID="0b675f8fd51dcef7bf0a1cb3b693b7db" ns2:_="">
    <xsd:import namespace="173a1098-70f6-433d-bc61-cdeac2da641a"/>
    <xsd:element name="properties">
      <xsd:complexType>
        <xsd:sequence>
          <xsd:element name="documentManagement">
            <xsd:complexType>
              <xsd:all>
                <xsd:element ref="ns2:Image" minOccurs="0"/>
                <xsd:element ref="ns2:Author0" minOccurs="0"/>
                <xsd:element ref="ns2:Media_x0020_Description" minOccurs="0"/>
                <xsd:element ref="ns2:Doc_x0020_Title" minOccurs="0"/>
                <xsd:element ref="ns2:Industry" minOccurs="0"/>
                <xsd:element ref="ns2:Date_x0020_Published" minOccurs="0"/>
                <xsd:element ref="ns2:Number_x0020_Ordering" minOccurs="0"/>
                <xsd:element ref="ns2:File_x0020_Type0" minOccurs="0"/>
                <xsd:element ref="ns2:Doc_x0020_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a1098-70f6-433d-bc61-cdeac2da641a" elementFormDefault="qualified">
    <xsd:import namespace="http://schemas.microsoft.com/office/2006/documentManagement/types"/>
    <xsd:import namespace="http://schemas.microsoft.com/office/infopath/2007/PartnerControls"/>
    <xsd:element name="Image" ma:index="8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thor0" ma:index="9" nillable="true" ma:displayName="Author" ma:list="UserInfo" ma:SharePointGroup="0" ma:internalName="Author0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_x0020_Description" ma:index="10" nillable="true" ma:displayName="Media Description" ma:internalName="Media_x0020_Description">
      <xsd:simpleType>
        <xsd:restriction base="dms:Note">
          <xsd:maxLength value="255"/>
        </xsd:restriction>
      </xsd:simpleType>
    </xsd:element>
    <xsd:element name="Doc_x0020_Title" ma:index="11" nillable="true" ma:displayName="Doc Title" ma:internalName="Doc_x0020_Title">
      <xsd:simpleType>
        <xsd:restriction base="dms:Text">
          <xsd:maxLength value="255"/>
        </xsd:restriction>
      </xsd:simpleType>
    </xsd:element>
    <xsd:element name="Industry" ma:index="12" nillable="true" ma:displayName="Industry" ma:default="AEC" ma:format="Dropdown" ma:internalName="Industry">
      <xsd:simpleType>
        <xsd:restriction base="dms:Choice">
          <xsd:enumeration value="AEC"/>
          <xsd:enumeration value="MFG"/>
          <xsd:enumeration value="M&amp;E"/>
          <xsd:enumeration value="PSEB &amp; SUITES"/>
          <xsd:enumeration value="Corporate"/>
          <xsd:enumeration value="Education"/>
          <xsd:enumeration value="Government"/>
          <xsd:enumeration value="PowerPoint Guidelines"/>
        </xsd:restriction>
      </xsd:simpleType>
    </xsd:element>
    <xsd:element name="Date_x0020_Published" ma:index="13" nillable="true" ma:displayName="Date Published" ma:default="[today]" ma:format="DateOnly" ma:internalName="Date_x0020_Published">
      <xsd:simpleType>
        <xsd:restriction base="dms:DateTime"/>
      </xsd:simpleType>
    </xsd:element>
    <xsd:element name="Number_x0020_Ordering" ma:index="14" nillable="true" ma:displayName="Number Ordering" ma:internalName="Number_x0020_Ordering">
      <xsd:simpleType>
        <xsd:restriction base="dms:Number">
          <xsd:maxInclusive value="99"/>
          <xsd:minInclusive value="1"/>
        </xsd:restriction>
      </xsd:simpleType>
    </xsd:element>
    <xsd:element name="File_x0020_Type0" ma:index="15" nillable="true" ma:displayName="File Type" ma:format="Image" ma:internalName="File_x0020_Type0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_x0020_URL" ma:index="16" nillable="true" ma:displayName="Doc URL" ma:format="Hyperlink" ma:internalName="Doc_x0020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DE7D26-623C-4E20-905C-E4AA82C27D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38C631-2E87-4D85-8548-5D452E157EE2}">
  <ds:schemaRefs>
    <ds:schemaRef ds:uri="http://www.w3.org/XML/1998/namespace"/>
    <ds:schemaRef ds:uri="173a1098-70f6-433d-bc61-cdeac2da641a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43C38D-6A7C-4832-891F-C6A25336F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3a1098-70f6-433d-bc61-cdeac2da6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683</Words>
  <Application>Microsoft Office PowerPoint</Application>
  <PresentationFormat>Custom</PresentationFormat>
  <Paragraphs>160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ADSK_Dark</vt:lpstr>
      <vt:lpstr>ADSK_White</vt:lpstr>
      <vt:lpstr>16_ADSK_Black</vt:lpstr>
      <vt:lpstr>Vasari Talk – How accurate is Vasari?  Wednesday 11th October 2012</vt:lpstr>
      <vt:lpstr>Outline of discussion topics…</vt:lpstr>
      <vt:lpstr>Energy analysis…</vt:lpstr>
      <vt:lpstr>Energy analysis...</vt:lpstr>
      <vt:lpstr>Energy Analysis…</vt:lpstr>
      <vt:lpstr>Energy analysis…</vt:lpstr>
      <vt:lpstr>Energy analysis…</vt:lpstr>
      <vt:lpstr>Solar analysis…</vt:lpstr>
      <vt:lpstr>Wind analysis</vt:lpstr>
      <vt:lpstr>Q&amp;A…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Overview—4x3 PPT Version</dc:title>
  <dc:subject>corporate overview, company positioning, brand</dc:subject>
  <dc:creator/>
  <cp:keywords>corporate overview, company positioning, brand</cp:keywords>
  <cp:lastModifiedBy/>
  <cp:revision>1</cp:revision>
  <dcterms:created xsi:type="dcterms:W3CDTF">2010-07-28T16:19:43Z</dcterms:created>
  <dcterms:modified xsi:type="dcterms:W3CDTF">2012-10-10T16:31:55Z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0x010100B39C2C6EA393E243B0C1948D07E8D792</vt:lpwstr>
  </property>
  <property fmtid="{D5CDD505-2E9C-101B-9397-08002B2CF9AE}" pid="3" name="Order">
    <vt:r8>5300</vt:r8>
  </property>
  <property fmtid="{D5CDD505-2E9C-101B-9397-08002B2CF9AE}" pid="4" name="Business &amp; Corporate Type">
    <vt:lpwstr>3</vt:lpwstr>
  </property>
  <property fmtid="{D5CDD505-2E9C-101B-9397-08002B2CF9AE}" pid="5" name="Business and Industry">
    <vt:lpwstr>Corporate Overview</vt:lpwstr>
  </property>
</Properties>
</file>